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68" r:id="rId3"/>
    <p:sldId id="257" r:id="rId4"/>
    <p:sldId id="258" r:id="rId5"/>
    <p:sldId id="259" r:id="rId6"/>
    <p:sldId id="260" r:id="rId7"/>
    <p:sldId id="261" r:id="rId8"/>
    <p:sldId id="262" r:id="rId9"/>
    <p:sldId id="263" r:id="rId10"/>
    <p:sldId id="264" r:id="rId11"/>
    <p:sldId id="269" r:id="rId12"/>
    <p:sldId id="265" r:id="rId13"/>
    <p:sldId id="266"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0805" autoAdjust="0"/>
  </p:normalViewPr>
  <p:slideViewPr>
    <p:cSldViewPr snapToGrid="0">
      <p:cViewPr>
        <p:scale>
          <a:sx n="56" d="100"/>
          <a:sy n="56" d="100"/>
        </p:scale>
        <p:origin x="-1260"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49E2F6-72D4-4942-989B-E0ED0A2A48A2}" type="datetimeFigureOut">
              <a:rPr lang="en-US" smtClean="0"/>
              <a:t>4/14/2019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AE87A1-AC10-40AB-AD03-3F3F4C753599}" type="slidenum">
              <a:rPr lang="en-US" smtClean="0"/>
              <a:t>‹#›</a:t>
            </a:fld>
            <a:endParaRPr lang="en-US"/>
          </a:p>
        </p:txBody>
      </p:sp>
    </p:spTree>
    <p:extLst>
      <p:ext uri="{BB962C8B-B14F-4D97-AF65-F5344CB8AC3E}">
        <p14:creationId xmlns:p14="http://schemas.microsoft.com/office/powerpoint/2010/main" val="3015334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presentation will focus on the relationship between the subjective wellbeing of an individual,</a:t>
            </a:r>
            <a:r>
              <a:rPr lang="en-US" baseline="0" dirty="0" smtClean="0"/>
              <a:t> </a:t>
            </a:r>
            <a:r>
              <a:rPr lang="en-US" dirty="0" smtClean="0"/>
              <a:t>physical and mental health, work intelligence, religion, race, ethnicity and stigma.</a:t>
            </a:r>
            <a:endParaRPr lang="en-US" dirty="0"/>
          </a:p>
        </p:txBody>
      </p:sp>
      <p:sp>
        <p:nvSpPr>
          <p:cNvPr id="4" name="Slide Number Placeholder 3"/>
          <p:cNvSpPr>
            <a:spLocks noGrp="1"/>
          </p:cNvSpPr>
          <p:nvPr>
            <p:ph type="sldNum" sz="quarter" idx="10"/>
          </p:nvPr>
        </p:nvSpPr>
        <p:spPr/>
        <p:txBody>
          <a:bodyPr/>
          <a:lstStyle/>
          <a:p>
            <a:fld id="{68AE87A1-AC10-40AB-AD03-3F3F4C753599}" type="slidenum">
              <a:rPr lang="en-US" smtClean="0"/>
              <a:t>1</a:t>
            </a:fld>
            <a:endParaRPr lang="en-US" dirty="0"/>
          </a:p>
        </p:txBody>
      </p:sp>
    </p:spTree>
    <p:extLst>
      <p:ext uri="{BB962C8B-B14F-4D97-AF65-F5344CB8AC3E}">
        <p14:creationId xmlns:p14="http://schemas.microsoft.com/office/powerpoint/2010/main" val="3264914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individual well being is measured in different aspects regarding the individual. Some would categorize it as either having good</a:t>
            </a:r>
            <a:r>
              <a:rPr lang="en-US" baseline="0" dirty="0" smtClean="0"/>
              <a:t> physical and mental health while some would view it as living peacefully. All the same both share the same aspects of having a fulfilling life and felling important. The evaluation of the individual is called the subjective wellbeing and it is done by the individual themselves according to how they perceive their life according to their day to day feelings and interactions with people. The presentation below explains the relationship that is there between the subjective wellbeing and the </a:t>
            </a:r>
            <a:r>
              <a:rPr lang="en-US" sz="1200" cap="none" dirty="0" smtClean="0">
                <a:latin typeface="Times New Roman" panose="02020603050405020304" pitchFamily="18" charset="0"/>
              </a:rPr>
              <a:t>physical, mental health, health work intelligence,</a:t>
            </a:r>
            <a:r>
              <a:rPr lang="en-US" sz="1200" cap="none" baseline="0" dirty="0" smtClean="0">
                <a:latin typeface="Times New Roman" panose="02020603050405020304" pitchFamily="18" charset="0"/>
              </a:rPr>
              <a:t> </a:t>
            </a:r>
            <a:r>
              <a:rPr lang="en-US" sz="1200" cap="none" dirty="0" smtClean="0">
                <a:latin typeface="Times New Roman" panose="02020603050405020304" pitchFamily="18" charset="0"/>
              </a:rPr>
              <a:t>religion race, ethnicity and stigma.</a:t>
            </a:r>
            <a:endParaRPr lang="en-US" sz="1200" cap="none" dirty="0" smtClean="0">
              <a:latin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68AE87A1-AC10-40AB-AD03-3F3F4C753599}" type="slidenum">
              <a:rPr lang="en-US" smtClean="0"/>
              <a:t>2</a:t>
            </a:fld>
            <a:endParaRPr lang="en-US" dirty="0"/>
          </a:p>
        </p:txBody>
      </p:sp>
    </p:spTree>
    <p:extLst>
      <p:ext uri="{BB962C8B-B14F-4D97-AF65-F5344CB8AC3E}">
        <p14:creationId xmlns:p14="http://schemas.microsoft.com/office/powerpoint/2010/main" val="3103195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rPr>
              <a:t>According to Newman</a:t>
            </a:r>
            <a:r>
              <a:rPr lang="en-US" baseline="0" dirty="0" smtClean="0">
                <a:latin typeface="Times New Roman" panose="02020603050405020304" pitchFamily="18" charset="0"/>
              </a:rPr>
              <a:t> &amp; </a:t>
            </a:r>
            <a:r>
              <a:rPr lang="en-US" baseline="0" dirty="0" err="1" smtClean="0">
                <a:latin typeface="Times New Roman" panose="02020603050405020304" pitchFamily="18" charset="0"/>
              </a:rPr>
              <a:t>Tay</a:t>
            </a:r>
            <a:r>
              <a:rPr lang="en-US" baseline="0" dirty="0" smtClean="0">
                <a:latin typeface="Times New Roman" panose="02020603050405020304" pitchFamily="18" charset="0"/>
              </a:rPr>
              <a:t> (2014), subjective wellbeing refers to the persons cognitive and effective evaluations of their life's on order to determine their level of wellbeing in comparison to the global terms of the  standard global evaluation results. This is conducted by the use of questioners with questions that enables the individual to express what they think of they lives. An individual is given the chance to boldly express their opinions about their live through writing which is then compared by the global standards by the experts. Subjective wellbeing is a concept which is divided into different elements – cognitive element and effective element.</a:t>
            </a:r>
            <a:endParaRPr lang="en-US" dirty="0">
              <a:latin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8AE87A1-AC10-40AB-AD03-3F3F4C753599}" type="slidenum">
              <a:rPr lang="en-US" smtClean="0"/>
              <a:t>3</a:t>
            </a:fld>
            <a:endParaRPr lang="en-US"/>
          </a:p>
        </p:txBody>
      </p:sp>
    </p:spTree>
    <p:extLst>
      <p:ext uri="{BB962C8B-B14F-4D97-AF65-F5344CB8AC3E}">
        <p14:creationId xmlns:p14="http://schemas.microsoft.com/office/powerpoint/2010/main" val="3563155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rPr>
              <a:t>The first element is cognitive element</a:t>
            </a:r>
            <a:r>
              <a:rPr lang="en-US" baseline="0" dirty="0" smtClean="0">
                <a:latin typeface="Times New Roman" panose="02020603050405020304" pitchFamily="18" charset="0"/>
              </a:rPr>
              <a:t> which is basically what one thinks of their lives generally for example in terms of life as a whole on such instances such as works, relationships, families etc. in cognitive element, people express their opinions about their satisfaction about their general life and the factor that complete human beings like families careers and friends</a:t>
            </a:r>
          </a:p>
          <a:p>
            <a:r>
              <a:rPr lang="en-US" baseline="0" dirty="0" smtClean="0">
                <a:latin typeface="Times New Roman" panose="02020603050405020304" pitchFamily="18" charset="0"/>
              </a:rPr>
              <a:t>Effective element refers to the individuals moods, emotions and feelings. There are measured in either positive or negative. They are positive when one experiences desirable effects such as joy, happiness elation etc. on the other hand, they are considered negative when they are undesirable e.g. anger, shame, fear etc.</a:t>
            </a:r>
            <a:endParaRPr lang="en-US" dirty="0">
              <a:latin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8AE87A1-AC10-40AB-AD03-3F3F4C753599}" type="slidenum">
              <a:rPr lang="en-US" smtClean="0"/>
              <a:t>4</a:t>
            </a:fld>
            <a:endParaRPr lang="en-US"/>
          </a:p>
        </p:txBody>
      </p:sp>
    </p:spTree>
    <p:extLst>
      <p:ext uri="{BB962C8B-B14F-4D97-AF65-F5344CB8AC3E}">
        <p14:creationId xmlns:p14="http://schemas.microsoft.com/office/powerpoint/2010/main" val="2431292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rPr>
              <a:t>The results are</a:t>
            </a:r>
            <a:r>
              <a:rPr lang="en-US" baseline="0" dirty="0" smtClean="0">
                <a:latin typeface="Times New Roman" panose="02020603050405020304" pitchFamily="18" charset="0"/>
              </a:rPr>
              <a:t> then compared using the standards results of the global terms (Newman &amp; </a:t>
            </a:r>
            <a:r>
              <a:rPr lang="en-US" baseline="0" dirty="0" err="1" smtClean="0">
                <a:latin typeface="Times New Roman" panose="02020603050405020304" pitchFamily="18" charset="0"/>
              </a:rPr>
              <a:t>Tay</a:t>
            </a:r>
            <a:r>
              <a:rPr lang="en-US" baseline="0" dirty="0" smtClean="0">
                <a:latin typeface="Times New Roman" panose="02020603050405020304" pitchFamily="18" charset="0"/>
              </a:rPr>
              <a:t>, 2014). A person with high level of subjective wellbeing is the one with greater positive effects and little or no negative effects. The one with the low subjective wellbeing is the one with greater negative effects than the positive effects. The subjective wellbeing of an individual differs from another even when they are in the same situations due to difference in their perceptions on the methods used to solve those problems as well as difference in the effects caused by those problems. Each comparison is done differently on each individual.</a:t>
            </a:r>
            <a:endParaRPr lang="en-US" dirty="0">
              <a:latin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8AE87A1-AC10-40AB-AD03-3F3F4C753599}" type="slidenum">
              <a:rPr lang="en-US" smtClean="0"/>
              <a:t>5</a:t>
            </a:fld>
            <a:endParaRPr lang="en-US"/>
          </a:p>
        </p:txBody>
      </p:sp>
    </p:spTree>
    <p:extLst>
      <p:ext uri="{BB962C8B-B14F-4D97-AF65-F5344CB8AC3E}">
        <p14:creationId xmlns:p14="http://schemas.microsoft.com/office/powerpoint/2010/main" val="1019100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rPr>
              <a:t>According to the report given by</a:t>
            </a:r>
            <a:r>
              <a:rPr lang="en-US" baseline="0" dirty="0" smtClean="0">
                <a:latin typeface="Times New Roman" panose="02020603050405020304" pitchFamily="18" charset="0"/>
              </a:rPr>
              <a:t> the WHO, it showed that mental health and physical health goes hand in hand (</a:t>
            </a:r>
            <a:r>
              <a:rPr lang="en-US" baseline="0" dirty="0" err="1" smtClean="0">
                <a:latin typeface="Times New Roman" panose="02020603050405020304" pitchFamily="18" charset="0"/>
              </a:rPr>
              <a:t>Gutman</a:t>
            </a:r>
            <a:r>
              <a:rPr lang="en-US" baseline="0" dirty="0" smtClean="0">
                <a:latin typeface="Times New Roman" panose="02020603050405020304" pitchFamily="18" charset="0"/>
              </a:rPr>
              <a:t> &amp; Raphael- Greenfield, 2014).  A person suffering from a mental problem, the physical problem is most likely bound to go down while a person with physical illness, is likely to suffer from straight thinking and poor decision making (</a:t>
            </a:r>
            <a:r>
              <a:rPr lang="en-US" baseline="0" dirty="0" err="1" smtClean="0">
                <a:latin typeface="Times New Roman" panose="02020603050405020304" pitchFamily="18" charset="0"/>
              </a:rPr>
              <a:t>Gutman</a:t>
            </a:r>
            <a:r>
              <a:rPr lang="en-US" baseline="0" dirty="0" smtClean="0">
                <a:latin typeface="Times New Roman" panose="02020603050405020304" pitchFamily="18" charset="0"/>
              </a:rPr>
              <a:t> &amp; Raphael- Greenfield, 2014). When the results of subjective wellbeing are low, it shows that the physical and mental health of the individual are low as well as compared to when the results are high and the individual experiences positive effects.</a:t>
            </a:r>
            <a:endParaRPr lang="en-US" dirty="0">
              <a:latin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8AE87A1-AC10-40AB-AD03-3F3F4C753599}" type="slidenum">
              <a:rPr lang="en-US" smtClean="0"/>
              <a:t>6</a:t>
            </a:fld>
            <a:endParaRPr lang="en-US"/>
          </a:p>
        </p:txBody>
      </p:sp>
    </p:spTree>
    <p:extLst>
      <p:ext uri="{BB962C8B-B14F-4D97-AF65-F5344CB8AC3E}">
        <p14:creationId xmlns:p14="http://schemas.microsoft.com/office/powerpoint/2010/main" val="3918876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rPr>
              <a:t>Work intelligence refers</a:t>
            </a:r>
            <a:r>
              <a:rPr lang="en-US" baseline="0" dirty="0" smtClean="0">
                <a:latin typeface="Times New Roman" panose="02020603050405020304" pitchFamily="18" charset="0"/>
              </a:rPr>
              <a:t> to how a person undertakes their tasks and their ability to solve risky situations best while avoiding risks associated with the problem yet being able to gain advantages from the problem.(Zhu et al., 2015). This is different from working hard. Working hard simply means putting more effort to the task at hand and does not include the concept of best way of problem solving. In fact it is more to working smart. People with high levels of subjective wellbeing are likely to succeed in decision making due to their high level of confidence.  However, people who are hardworking and work intelligent are most likely to succeed. </a:t>
            </a:r>
            <a:endParaRPr lang="en-US" dirty="0">
              <a:latin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8AE87A1-AC10-40AB-AD03-3F3F4C753599}" type="slidenum">
              <a:rPr lang="en-US" smtClean="0"/>
              <a:t>7</a:t>
            </a:fld>
            <a:endParaRPr lang="en-US"/>
          </a:p>
        </p:txBody>
      </p:sp>
    </p:spTree>
    <p:extLst>
      <p:ext uri="{BB962C8B-B14F-4D97-AF65-F5344CB8AC3E}">
        <p14:creationId xmlns:p14="http://schemas.microsoft.com/office/powerpoint/2010/main" val="2407353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rPr>
              <a:t>Subjective</a:t>
            </a:r>
            <a:r>
              <a:rPr lang="en-US" baseline="0" dirty="0" smtClean="0">
                <a:latin typeface="Times New Roman" panose="02020603050405020304" pitchFamily="18" charset="0"/>
              </a:rPr>
              <a:t> wellbeing is a mental state that is caused by the lifestyle of the individual and the availability of life necessities such as company of family and friends, availability of material needs and others. Every body is capable of having low or high level of subjective wellbeing. This is because subjective wellbeing is a concept to do with the lifestyle and factors that are uncontrollably by one individual and thus, such factors as friends and families can affect anyone regardless of their religion or race. However, an individual can impact how such factors affects them by the changing their lifestyles and modes of interactions with people.</a:t>
            </a:r>
            <a:endParaRPr lang="en-US" dirty="0">
              <a:latin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8AE87A1-AC10-40AB-AD03-3F3F4C753599}" type="slidenum">
              <a:rPr lang="en-US" smtClean="0"/>
              <a:t>8</a:t>
            </a:fld>
            <a:endParaRPr lang="en-US"/>
          </a:p>
        </p:txBody>
      </p:sp>
    </p:spTree>
    <p:extLst>
      <p:ext uri="{BB962C8B-B14F-4D97-AF65-F5344CB8AC3E}">
        <p14:creationId xmlns:p14="http://schemas.microsoft.com/office/powerpoint/2010/main" val="448073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itchFamily="18" charset="0"/>
              </a:rPr>
              <a:t>Ethnicity refers to the state of belonging to the group</a:t>
            </a:r>
            <a:r>
              <a:rPr lang="en-US" baseline="0" dirty="0" smtClean="0">
                <a:latin typeface="Times New Roman" panose="02020603050405020304" pitchFamily="18" charset="0"/>
                <a:cs typeface="Times New Roman" pitchFamily="18" charset="0"/>
              </a:rPr>
              <a:t> of people with related cultural practices such a ancestors, language and shares a common nation </a:t>
            </a:r>
            <a:r>
              <a:rPr lang="en-US" sz="1200" kern="1200" dirty="0" smtClean="0">
                <a:solidFill>
                  <a:schemeClr val="tx1"/>
                </a:solidFill>
                <a:effectLst/>
                <a:latin typeface="Times New Roman" pitchFamily="18" charset="0"/>
                <a:ea typeface="+mn-ea"/>
                <a:cs typeface="Times New Roman" pitchFamily="18" charset="0"/>
              </a:rPr>
              <a:t>(Ma, 2008)</a:t>
            </a:r>
            <a:r>
              <a:rPr lang="en-US" baseline="0" dirty="0" smtClean="0">
                <a:latin typeface="Times New Roman" panose="02020603050405020304" pitchFamily="18" charset="0"/>
                <a:cs typeface="Times New Roman" pitchFamily="18" charset="0"/>
              </a:rPr>
              <a:t>. Ethnicity is inherited from one generation  to the next and therefore no individual have control over which ethnic group they belong to. Ethnicity may brings about low level of subjective wellbeing for example in male dominated communities, women may be found to have low level of subjective wellbeing while the males are bound to having high levels of subjective wellbeing. Ethnicity may also be seen in areas such as leadership where a group of people decides that they do not want to be lead by an individual from one ethnic group or another. This may create low self esteem of the individual and impact negatively on their lives leading to low level subjective wellbeing.</a:t>
            </a:r>
            <a:endParaRPr lang="en-US" dirty="0">
              <a:latin typeface="Times New Roman" panose="02020603050405020304"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8AE87A1-AC10-40AB-AD03-3F3F4C753599}" type="slidenum">
              <a:rPr lang="en-US" smtClean="0"/>
              <a:t>9</a:t>
            </a:fld>
            <a:endParaRPr lang="en-US"/>
          </a:p>
        </p:txBody>
      </p:sp>
    </p:spTree>
    <p:extLst>
      <p:ext uri="{BB962C8B-B14F-4D97-AF65-F5344CB8AC3E}">
        <p14:creationId xmlns:p14="http://schemas.microsoft.com/office/powerpoint/2010/main" val="3195915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rPr>
              <a:t>Stigma refers</a:t>
            </a:r>
            <a:r>
              <a:rPr lang="en-US" baseline="0" dirty="0" smtClean="0">
                <a:latin typeface="Times New Roman" panose="02020603050405020304" pitchFamily="18" charset="0"/>
              </a:rPr>
              <a:t> to the discrimination of an individual by other due to their characteristics which are different from the rest of them (Chi &amp; Zhao, 2014). Such differences could be because of their gender, origin, race, intelligence as well as diseases such as HIV/AIDS. Stigma leads to low self esteem and unstable states of minds which would reduce the level of satisfaction of an individual’s life style. This further reduces their self esteem and confidence when in front of people . Most stigmatic situations are situations that an individual has no control over and thus ends up bringing discontentment in the individual’s lifestyle thus low level subjective wellbeing.</a:t>
            </a:r>
            <a:endParaRPr lang="en-US" dirty="0">
              <a:latin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8AE87A1-AC10-40AB-AD03-3F3F4C753599}" type="slidenum">
              <a:rPr lang="en-US" smtClean="0"/>
              <a:t>10</a:t>
            </a:fld>
            <a:endParaRPr lang="en-US"/>
          </a:p>
        </p:txBody>
      </p:sp>
    </p:spTree>
    <p:extLst>
      <p:ext uri="{BB962C8B-B14F-4D97-AF65-F5344CB8AC3E}">
        <p14:creationId xmlns:p14="http://schemas.microsoft.com/office/powerpoint/2010/main" val="3004896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In</a:t>
            </a:r>
            <a:r>
              <a:rPr lang="en-US" baseline="0" dirty="0" smtClean="0">
                <a:latin typeface="Times New Roman" panose="02020603050405020304" pitchFamily="18" charset="0"/>
                <a:cs typeface="Times New Roman" panose="02020603050405020304" pitchFamily="18" charset="0"/>
              </a:rPr>
              <a:t> a nutshell, subjective wellbeing can be described as self-evaluated life of the individual. The level of the subjective wellbeing can be increased by the person’s change of lifestyle regarding interactions with other people and the methods used to interact with family and friends. Other factors that are out of control and affects the individual’s level of subjective wellbeing can be overcome by increasing self esteem and valuing  and accepting other people's differences which would enable them to fell normal and important regardless of their situations. Therefore it is correct to say that, subjective wellbeing is not a permanent condition of any individual and may change according to the different situations that an individual may be in.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8AE87A1-AC10-40AB-AD03-3F3F4C753599}" type="slidenum">
              <a:rPr lang="en-US" smtClean="0"/>
              <a:t>11</a:t>
            </a:fld>
            <a:endParaRPr lang="en-US"/>
          </a:p>
        </p:txBody>
      </p:sp>
    </p:spTree>
    <p:extLst>
      <p:ext uri="{BB962C8B-B14F-4D97-AF65-F5344CB8AC3E}">
        <p14:creationId xmlns:p14="http://schemas.microsoft.com/office/powerpoint/2010/main" val="21464616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CF37AB18-D7B7-4B6C-8FE4-306202E5B367}" type="datetimeFigureOut">
              <a:rPr lang="en-US" smtClean="0"/>
              <a:t>4/14/2019</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3333038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37AB18-D7B7-4B6C-8FE4-306202E5B367}" type="datetimeFigureOut">
              <a:rPr lang="en-US" smtClean="0"/>
              <a:t>4/14/2019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2867052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37AB18-D7B7-4B6C-8FE4-306202E5B367}" type="datetimeFigureOut">
              <a:rPr lang="en-US" smtClean="0"/>
              <a:t>4/14/2019</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3506017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F37AB18-D7B7-4B6C-8FE4-306202E5B367}" type="datetimeFigureOut">
              <a:rPr lang="en-US" smtClean="0"/>
              <a:t>4/14/2019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3703563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F37AB18-D7B7-4B6C-8FE4-306202E5B367}" type="datetimeFigureOut">
              <a:rPr lang="en-US" smtClean="0"/>
              <a:t>4/14/2019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4166462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F37AB18-D7B7-4B6C-8FE4-306202E5B367}" type="datetimeFigureOut">
              <a:rPr lang="en-US" smtClean="0"/>
              <a:t>4/14/2019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1736186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37AB18-D7B7-4B6C-8FE4-306202E5B367}" type="datetimeFigureOut">
              <a:rPr lang="en-US" smtClean="0"/>
              <a:t>4/14/2019</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3071691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37AB18-D7B7-4B6C-8FE4-306202E5B367}" type="datetimeFigureOut">
              <a:rPr lang="en-US" smtClean="0"/>
              <a:t>4/14/2019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3982995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37AB18-D7B7-4B6C-8FE4-306202E5B367}" type="datetimeFigureOut">
              <a:rPr lang="en-US" smtClean="0"/>
              <a:t>4/14/2019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1724663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37AB18-D7B7-4B6C-8FE4-306202E5B367}" type="datetimeFigureOut">
              <a:rPr lang="en-US" smtClean="0"/>
              <a:t>4/14/2019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350142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37AB18-D7B7-4B6C-8FE4-306202E5B367}" type="datetimeFigureOut">
              <a:rPr lang="en-US" smtClean="0"/>
              <a:t>4/14/2019</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621133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37AB18-D7B7-4B6C-8FE4-306202E5B367}" type="datetimeFigureOut">
              <a:rPr lang="en-US" smtClean="0"/>
              <a:t>4/14/2019</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25125752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37AB18-D7B7-4B6C-8FE4-306202E5B367}" type="datetimeFigureOut">
              <a:rPr lang="en-US" smtClean="0"/>
              <a:t>4/14/2019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2236192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F37AB18-D7B7-4B6C-8FE4-306202E5B367}" type="datetimeFigureOut">
              <a:rPr lang="en-US" smtClean="0"/>
              <a:t>4/14/2019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3380111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F37AB18-D7B7-4B6C-8FE4-306202E5B367}" type="datetimeFigureOut">
              <a:rPr lang="en-US" smtClean="0"/>
              <a:t>4/14/2019</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3718994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CF37AB18-D7B7-4B6C-8FE4-306202E5B367}" type="datetimeFigureOut">
              <a:rPr lang="en-US" smtClean="0"/>
              <a:t>4/14/2019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891576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F37AB18-D7B7-4B6C-8FE4-306202E5B367}" type="datetimeFigureOut">
              <a:rPr lang="en-US" smtClean="0"/>
              <a:t>4/14/2019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63E95B7-854F-41DB-B531-304FCC383AA7}" type="slidenum">
              <a:rPr lang="en-US" smtClean="0"/>
              <a:t>‹#›</a:t>
            </a:fld>
            <a:endParaRPr lang="en-US"/>
          </a:p>
        </p:txBody>
      </p:sp>
    </p:spTree>
    <p:extLst>
      <p:ext uri="{BB962C8B-B14F-4D97-AF65-F5344CB8AC3E}">
        <p14:creationId xmlns:p14="http://schemas.microsoft.com/office/powerpoint/2010/main" val="3765998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F37AB18-D7B7-4B6C-8FE4-306202E5B367}" type="datetimeFigureOut">
              <a:rPr lang="en-US" smtClean="0"/>
              <a:t>4/14/2019</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563E95B7-854F-41DB-B531-304FCC383AA7}" type="slidenum">
              <a:rPr lang="en-US" smtClean="0"/>
              <a:t>‹#›</a:t>
            </a:fld>
            <a:endParaRPr lang="en-US"/>
          </a:p>
        </p:txBody>
      </p:sp>
    </p:spTree>
    <p:extLst>
      <p:ext uri="{BB962C8B-B14F-4D97-AF65-F5344CB8AC3E}">
        <p14:creationId xmlns:p14="http://schemas.microsoft.com/office/powerpoint/2010/main" val="19342264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8083" y="2098136"/>
            <a:ext cx="7402449" cy="850501"/>
          </a:xfrm>
        </p:spPr>
        <p:txBody>
          <a:bodyPr/>
          <a:lstStyle/>
          <a:p>
            <a:r>
              <a:rPr lang="en-US" dirty="0" smtClean="0">
                <a:latin typeface="Times New Roman" panose="02020603050405020304" pitchFamily="18" charset="0"/>
              </a:rPr>
              <a:t>Subjective Wellbeing</a:t>
            </a:r>
            <a:endParaRPr lang="en-US" dirty="0">
              <a:latin typeface="Times New Roman" panose="02020603050405020304" pitchFamily="18" charset="0"/>
            </a:endParaRPr>
          </a:p>
        </p:txBody>
      </p:sp>
      <p:sp>
        <p:nvSpPr>
          <p:cNvPr id="3" name="Subtitle 2"/>
          <p:cNvSpPr>
            <a:spLocks noGrp="1"/>
          </p:cNvSpPr>
          <p:nvPr>
            <p:ph type="subTitle" idx="1"/>
          </p:nvPr>
        </p:nvSpPr>
        <p:spPr>
          <a:xfrm>
            <a:off x="1270000" y="3744447"/>
            <a:ext cx="8829146" cy="1318620"/>
          </a:xfrm>
        </p:spPr>
        <p:txBody>
          <a:bodyPr>
            <a:noAutofit/>
          </a:bodyPr>
          <a:lstStyle/>
          <a:p>
            <a:r>
              <a:rPr lang="en-US" sz="2800" cap="none" dirty="0" smtClean="0">
                <a:latin typeface="Times New Roman" panose="02020603050405020304" pitchFamily="18" charset="0"/>
              </a:rPr>
              <a:t>Relationship of </a:t>
            </a:r>
            <a:r>
              <a:rPr lang="en-US" sz="2800" cap="none" dirty="0" smtClean="0">
                <a:latin typeface="Times New Roman" panose="02020603050405020304" pitchFamily="18" charset="0"/>
              </a:rPr>
              <a:t>Subjective </a:t>
            </a:r>
            <a:r>
              <a:rPr lang="en-US" sz="2800" cap="none" dirty="0">
                <a:latin typeface="Times New Roman" panose="02020603050405020304" pitchFamily="18" charset="0"/>
              </a:rPr>
              <a:t>W</a:t>
            </a:r>
            <a:r>
              <a:rPr lang="en-US" sz="2800" cap="none" dirty="0" smtClean="0">
                <a:latin typeface="Times New Roman" panose="02020603050405020304" pitchFamily="18" charset="0"/>
              </a:rPr>
              <a:t>ellbeing </a:t>
            </a:r>
            <a:r>
              <a:rPr lang="en-US" sz="2800" cap="none" dirty="0" smtClean="0">
                <a:latin typeface="Times New Roman" panose="02020603050405020304" pitchFamily="18" charset="0"/>
              </a:rPr>
              <a:t>and Physical, Mental Health, Health Work Intelligence, Religion Race, Ethnicity and Stigma</a:t>
            </a:r>
          </a:p>
          <a:p>
            <a:endParaRPr lang="en-US" sz="2800" cap="none" dirty="0">
              <a:latin typeface="Times New Roman" panose="02020603050405020304" pitchFamily="18" charset="0"/>
            </a:endParaRPr>
          </a:p>
        </p:txBody>
      </p:sp>
    </p:spTree>
    <p:extLst>
      <p:ext uri="{BB962C8B-B14F-4D97-AF65-F5344CB8AC3E}">
        <p14:creationId xmlns:p14="http://schemas.microsoft.com/office/powerpoint/2010/main" val="2498346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Introduction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he wellbeing of an individual depends on different </a:t>
            </a:r>
            <a:r>
              <a:rPr lang="en-US" sz="2800" dirty="0" smtClean="0">
                <a:latin typeface="Times New Roman" panose="02020603050405020304" pitchFamily="18" charset="0"/>
                <a:cs typeface="Times New Roman" panose="02020603050405020304" pitchFamily="18" charset="0"/>
              </a:rPr>
              <a:t>aspects</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Such are health, peace and </a:t>
            </a:r>
            <a:r>
              <a:rPr lang="en-US" sz="2800" dirty="0" smtClean="0">
                <a:latin typeface="Times New Roman" panose="02020603050405020304" pitchFamily="18" charset="0"/>
                <a:cs typeface="Times New Roman" panose="02020603050405020304" pitchFamily="18" charset="0"/>
              </a:rPr>
              <a:t>security</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Evaluation of the human wellbeing is called subjective </a:t>
            </a:r>
            <a:r>
              <a:rPr lang="en-US" sz="2800" dirty="0" smtClean="0">
                <a:latin typeface="Times New Roman" panose="02020603050405020304" pitchFamily="18" charset="0"/>
                <a:cs typeface="Times New Roman" panose="02020603050405020304" pitchFamily="18" charset="0"/>
              </a:rPr>
              <a:t>wellbeing</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Subjective wellbeing is measured according to the individual’s </a:t>
            </a:r>
            <a:r>
              <a:rPr lang="en-US" sz="2800" dirty="0" smtClean="0">
                <a:latin typeface="Times New Roman" panose="02020603050405020304" pitchFamily="18" charset="0"/>
                <a:cs typeface="Times New Roman" panose="02020603050405020304" pitchFamily="18" charset="0"/>
              </a:rPr>
              <a:t>feeling</a:t>
            </a:r>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7668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rPr>
              <a:t>Subjective Wellbeing</a:t>
            </a:r>
            <a:endParaRPr lang="en-US" dirty="0">
              <a:latin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sz="2800" dirty="0" smtClean="0">
                <a:latin typeface="Times New Roman" panose="02020603050405020304" pitchFamily="18" charset="0"/>
                <a:cs typeface="Times New Roman" panose="02020603050405020304" pitchFamily="18" charset="0"/>
              </a:rPr>
              <a:t>Involves </a:t>
            </a:r>
            <a:r>
              <a:rPr lang="en-US" sz="2800" dirty="0">
                <a:latin typeface="Times New Roman" panose="02020603050405020304" pitchFamily="18" charset="0"/>
                <a:cs typeface="Times New Roman" panose="02020603050405020304" pitchFamily="18" charset="0"/>
              </a:rPr>
              <a:t>persons wellbeing according to evaluations of </a:t>
            </a:r>
            <a:r>
              <a:rPr lang="en-US" sz="2800" dirty="0" smtClean="0">
                <a:latin typeface="Times New Roman" panose="02020603050405020304" pitchFamily="18" charset="0"/>
                <a:cs typeface="Times New Roman" panose="02020603050405020304" pitchFamily="18" charset="0"/>
              </a:rPr>
              <a:t>their </a:t>
            </a:r>
            <a:r>
              <a:rPr lang="en-US" sz="2800" dirty="0">
                <a:latin typeface="Times New Roman" panose="02020603050405020304" pitchFamily="18" charset="0"/>
                <a:cs typeface="Times New Roman" panose="02020603050405020304" pitchFamily="18" charset="0"/>
              </a:rPr>
              <a:t>life (Newman &amp; </a:t>
            </a:r>
            <a:r>
              <a:rPr lang="en-US" sz="2800" dirty="0" err="1">
                <a:latin typeface="Times New Roman" panose="02020603050405020304" pitchFamily="18" charset="0"/>
                <a:cs typeface="Times New Roman" panose="02020603050405020304" pitchFamily="18" charset="0"/>
              </a:rPr>
              <a:t>Tay</a:t>
            </a:r>
            <a:r>
              <a:rPr lang="en-US" sz="2800" dirty="0">
                <a:latin typeface="Times New Roman" panose="02020603050405020304" pitchFamily="18" charset="0"/>
                <a:cs typeface="Times New Roman" panose="02020603050405020304" pitchFamily="18" charset="0"/>
              </a:rPr>
              <a:t>, 2014</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Life evaluation is conducted in form of questioners</a:t>
            </a:r>
          </a:p>
          <a:p>
            <a:r>
              <a:rPr lang="en-US" sz="2800" dirty="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t is that what and individual thinks about their life</a:t>
            </a:r>
          </a:p>
          <a:p>
            <a:r>
              <a:rPr lang="en-US" sz="2800" dirty="0" smtClean="0">
                <a:latin typeface="Times New Roman" panose="02020603050405020304" pitchFamily="18" charset="0"/>
                <a:cs typeface="Times New Roman" panose="02020603050405020304" pitchFamily="18" charset="0"/>
              </a:rPr>
              <a:t>Subjective wellbeing is made up of element</a:t>
            </a:r>
          </a:p>
        </p:txBody>
      </p:sp>
    </p:spTree>
    <p:extLst>
      <p:ext uri="{BB962C8B-B14F-4D97-AF65-F5344CB8AC3E}">
        <p14:creationId xmlns:p14="http://schemas.microsoft.com/office/powerpoint/2010/main" val="896217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rPr>
              <a:t>Subjective Wellbeing</a:t>
            </a:r>
            <a:endParaRPr lang="en-US" dirty="0">
              <a:latin typeface="Times New Roman" panose="02020603050405020304" pitchFamily="18" charset="0"/>
            </a:endParaRPr>
          </a:p>
        </p:txBody>
      </p:sp>
      <p:sp>
        <p:nvSpPr>
          <p:cNvPr id="3" name="Content Placeholder 2"/>
          <p:cNvSpPr>
            <a:spLocks noGrp="1"/>
          </p:cNvSpPr>
          <p:nvPr>
            <p:ph idx="1"/>
          </p:nvPr>
        </p:nvSpPr>
        <p:spPr>
          <a:xfrm>
            <a:off x="609600" y="2099734"/>
            <a:ext cx="10134599" cy="4000500"/>
          </a:xfrm>
        </p:spPr>
        <p:txBody>
          <a:bodyPr>
            <a:normAutofit fontScale="92500" lnSpcReduction="20000"/>
          </a:bodyPr>
          <a:lstStyle/>
          <a:p>
            <a:pPr lvl="2"/>
            <a:r>
              <a:rPr lang="en-US" sz="3000" dirty="0" smtClean="0">
                <a:latin typeface="Times New Roman" panose="02020603050405020304" pitchFamily="18" charset="0"/>
              </a:rPr>
              <a:t>Cognitive element entails comparing ones life with global terms</a:t>
            </a:r>
          </a:p>
          <a:p>
            <a:pPr lvl="2"/>
            <a:r>
              <a:rPr lang="en-US" sz="3000" dirty="0" smtClean="0">
                <a:latin typeface="Times New Roman" panose="02020603050405020304" pitchFamily="18" charset="0"/>
              </a:rPr>
              <a:t>This helps to evaluate ones life satisfaction</a:t>
            </a:r>
          </a:p>
          <a:p>
            <a:pPr lvl="2"/>
            <a:r>
              <a:rPr lang="en-US" sz="3000" dirty="0" smtClean="0">
                <a:latin typeface="Times New Roman" panose="02020603050405020304" pitchFamily="18" charset="0"/>
              </a:rPr>
              <a:t>Effective element refers to ones general emotions, moods and feelings</a:t>
            </a:r>
          </a:p>
          <a:p>
            <a:pPr lvl="2"/>
            <a:r>
              <a:rPr lang="en-US" sz="3000" dirty="0" smtClean="0">
                <a:latin typeface="Times New Roman" panose="02020603050405020304" pitchFamily="18" charset="0"/>
              </a:rPr>
              <a:t>Positive effects are pleasant emotions and moods, for example, joy</a:t>
            </a:r>
          </a:p>
          <a:p>
            <a:pPr lvl="2"/>
            <a:r>
              <a:rPr lang="en-US" sz="3000" dirty="0" smtClean="0">
                <a:latin typeface="Times New Roman" panose="02020603050405020304" pitchFamily="18" charset="0"/>
              </a:rPr>
              <a:t>Effects are negative when they are unpleasant, for example, guilt, shame and anger</a:t>
            </a:r>
            <a:endParaRPr lang="en-US" sz="3000" dirty="0">
              <a:latin typeface="Times New Roman" panose="02020603050405020304" pitchFamily="18" charset="0"/>
            </a:endParaRPr>
          </a:p>
          <a:p>
            <a:pPr marL="914400" lvl="2" indent="0">
              <a:buNone/>
            </a:pPr>
            <a:endParaRPr lang="en-US" dirty="0"/>
          </a:p>
        </p:txBody>
      </p:sp>
    </p:spTree>
    <p:extLst>
      <p:ext uri="{BB962C8B-B14F-4D97-AF65-F5344CB8AC3E}">
        <p14:creationId xmlns:p14="http://schemas.microsoft.com/office/powerpoint/2010/main" val="3710613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rPr>
              <a:t>Concept of Subjective Wellbeing</a:t>
            </a:r>
            <a:endParaRPr lang="en-US" dirty="0">
              <a:latin typeface="Times New Roman" panose="02020603050405020304" pitchFamily="18" charset="0"/>
            </a:endParaRPr>
          </a:p>
        </p:txBody>
      </p:sp>
      <p:sp>
        <p:nvSpPr>
          <p:cNvPr id="3" name="Content Placeholder 2"/>
          <p:cNvSpPr>
            <a:spLocks noGrp="1"/>
          </p:cNvSpPr>
          <p:nvPr>
            <p:ph idx="1"/>
          </p:nvPr>
        </p:nvSpPr>
        <p:spPr/>
        <p:txBody>
          <a:bodyPr/>
          <a:lstStyle/>
          <a:p>
            <a:r>
              <a:rPr lang="en-US" sz="2800" dirty="0">
                <a:latin typeface="Times New Roman" panose="02020603050405020304" pitchFamily="18" charset="0"/>
              </a:rPr>
              <a:t>The results of evaluation of ones life determines their level of satisfaction (Newman &amp; </a:t>
            </a:r>
            <a:r>
              <a:rPr lang="en-US" sz="2800" dirty="0" err="1">
                <a:latin typeface="Times New Roman" panose="02020603050405020304" pitchFamily="18" charset="0"/>
              </a:rPr>
              <a:t>Tay</a:t>
            </a:r>
            <a:r>
              <a:rPr lang="en-US" sz="2800" dirty="0">
                <a:latin typeface="Times New Roman" panose="02020603050405020304" pitchFamily="18" charset="0"/>
              </a:rPr>
              <a:t>, 2014</a:t>
            </a:r>
            <a:r>
              <a:rPr lang="en-US" sz="2800" dirty="0" smtClean="0">
                <a:latin typeface="Times New Roman" panose="02020603050405020304" pitchFamily="18" charset="0"/>
              </a:rPr>
              <a:t>)</a:t>
            </a:r>
            <a:endParaRPr lang="en-US" sz="2800" dirty="0">
              <a:latin typeface="Times New Roman" panose="02020603050405020304" pitchFamily="18" charset="0"/>
            </a:endParaRPr>
          </a:p>
          <a:p>
            <a:r>
              <a:rPr lang="en-US" sz="2800" dirty="0" smtClean="0">
                <a:latin typeface="Times New Roman" panose="02020603050405020304" pitchFamily="18" charset="0"/>
              </a:rPr>
              <a:t>Individuals with high level of subjective wellbeing is considered one with;</a:t>
            </a:r>
          </a:p>
          <a:p>
            <a:pPr lvl="5"/>
            <a:r>
              <a:rPr lang="en-US" sz="2800" dirty="0" smtClean="0">
                <a:latin typeface="Times New Roman" panose="02020603050405020304" pitchFamily="18" charset="0"/>
              </a:rPr>
              <a:t>Greater positive effects</a:t>
            </a:r>
          </a:p>
          <a:p>
            <a:pPr lvl="5"/>
            <a:r>
              <a:rPr lang="en-US" sz="2800" dirty="0" smtClean="0">
                <a:latin typeface="Times New Roman" panose="02020603050405020304" pitchFamily="18" charset="0"/>
              </a:rPr>
              <a:t>Very little or no negative effects</a:t>
            </a:r>
          </a:p>
          <a:p>
            <a:pPr lvl="5"/>
            <a:endParaRPr lang="en-US" dirty="0"/>
          </a:p>
        </p:txBody>
      </p:sp>
    </p:spTree>
    <p:extLst>
      <p:ext uri="{BB962C8B-B14F-4D97-AF65-F5344CB8AC3E}">
        <p14:creationId xmlns:p14="http://schemas.microsoft.com/office/powerpoint/2010/main" val="3695653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rPr>
              <a:t>Physical and Mental Health</a:t>
            </a:r>
            <a:endParaRPr lang="en-US" dirty="0">
              <a:latin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a:latin typeface="Times New Roman" panose="02020603050405020304" pitchFamily="18" charset="0"/>
              </a:rPr>
              <a:t>Mental health and physical health goes hand in hand (</a:t>
            </a:r>
            <a:r>
              <a:rPr lang="en-US" sz="2800" dirty="0" err="1">
                <a:latin typeface="Times New Roman" panose="02020603050405020304" pitchFamily="18" charset="0"/>
              </a:rPr>
              <a:t>Gutman</a:t>
            </a:r>
            <a:r>
              <a:rPr lang="en-US" sz="2800" dirty="0">
                <a:latin typeface="Times New Roman" panose="02020603050405020304" pitchFamily="18" charset="0"/>
              </a:rPr>
              <a:t> &amp; Raphael- Greenfield, 2014</a:t>
            </a:r>
            <a:r>
              <a:rPr lang="en-US" sz="2800" dirty="0" smtClean="0">
                <a:latin typeface="Times New Roman" panose="02020603050405020304" pitchFamily="18" charset="0"/>
              </a:rPr>
              <a:t>)</a:t>
            </a:r>
            <a:endParaRPr lang="en-US" sz="2800" dirty="0">
              <a:latin typeface="Times New Roman" panose="02020603050405020304" pitchFamily="18" charset="0"/>
            </a:endParaRPr>
          </a:p>
          <a:p>
            <a:r>
              <a:rPr lang="en-US" sz="2800" dirty="0" smtClean="0">
                <a:latin typeface="Times New Roman" panose="02020603050405020304" pitchFamily="18" charset="0"/>
              </a:rPr>
              <a:t>The results reveal a lot about the health of the person</a:t>
            </a:r>
          </a:p>
          <a:p>
            <a:r>
              <a:rPr lang="en-US" sz="2800" dirty="0" smtClean="0">
                <a:latin typeface="Times New Roman" panose="02020603050405020304" pitchFamily="18" charset="0"/>
              </a:rPr>
              <a:t>Subjective wellbeing shows the level of health</a:t>
            </a:r>
          </a:p>
          <a:p>
            <a:r>
              <a:rPr lang="en-US" sz="2800" dirty="0" smtClean="0">
                <a:latin typeface="Times New Roman" panose="02020603050405020304" pitchFamily="18" charset="0"/>
              </a:rPr>
              <a:t>High subjective wellbeing shows good health</a:t>
            </a:r>
            <a:endParaRPr lang="en-US" sz="2800" dirty="0">
              <a:latin typeface="Times New Roman" panose="02020603050405020304" pitchFamily="18" charset="0"/>
            </a:endParaRPr>
          </a:p>
        </p:txBody>
      </p:sp>
    </p:spTree>
    <p:extLst>
      <p:ext uri="{BB962C8B-B14F-4D97-AF65-F5344CB8AC3E}">
        <p14:creationId xmlns:p14="http://schemas.microsoft.com/office/powerpoint/2010/main" val="1653972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Work Intelligence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Work </a:t>
            </a:r>
            <a:r>
              <a:rPr lang="en-US" sz="2800" dirty="0" smtClean="0">
                <a:latin typeface="Times New Roman" panose="02020603050405020304" pitchFamily="18" charset="0"/>
                <a:cs typeface="Times New Roman" panose="02020603050405020304" pitchFamily="18" charset="0"/>
              </a:rPr>
              <a:t>intelligence involves </a:t>
            </a:r>
            <a:r>
              <a:rPr lang="en-US" sz="2800" dirty="0">
                <a:latin typeface="Times New Roman" panose="02020603050405020304" pitchFamily="18" charset="0"/>
                <a:cs typeface="Times New Roman" panose="02020603050405020304" pitchFamily="18" charset="0"/>
              </a:rPr>
              <a:t>ability to work smart and obtain great success (Zhu et al., 2015</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Work intelligence is different from hard work</a:t>
            </a:r>
          </a:p>
          <a:p>
            <a:r>
              <a:rPr lang="en-US" sz="2800" dirty="0" smtClean="0">
                <a:latin typeface="Times New Roman" panose="02020603050405020304" pitchFamily="18" charset="0"/>
                <a:cs typeface="Times New Roman" panose="02020603050405020304" pitchFamily="18" charset="0"/>
              </a:rPr>
              <a:t>People with positive results likely succeed in their career</a:t>
            </a:r>
          </a:p>
          <a:p>
            <a:r>
              <a:rPr lang="en-US" sz="2800" dirty="0" smtClean="0">
                <a:latin typeface="Times New Roman" panose="02020603050405020304" pitchFamily="18" charset="0"/>
                <a:cs typeface="Times New Roman" panose="02020603050405020304" pitchFamily="18" charset="0"/>
              </a:rPr>
              <a:t>Subjective wellbeing increases confidence and intelligence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0558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Religion and Race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smtClean="0">
                <a:latin typeface="Times New Roman" panose="02020603050405020304" pitchFamily="18" charset="0"/>
                <a:cs typeface="Times New Roman" panose="02020603050405020304" pitchFamily="18" charset="0"/>
              </a:rPr>
              <a:t>Subjective wellbeing is not effected by the religion or race</a:t>
            </a:r>
          </a:p>
          <a:p>
            <a:r>
              <a:rPr lang="en-US" sz="2800" dirty="0" smtClean="0">
                <a:latin typeface="Times New Roman" panose="02020603050405020304" pitchFamily="18" charset="0"/>
                <a:cs typeface="Times New Roman" panose="02020603050405020304" pitchFamily="18" charset="0"/>
              </a:rPr>
              <a:t>Instead it relies on lifestyle of the person</a:t>
            </a:r>
          </a:p>
          <a:p>
            <a:r>
              <a:rPr lang="en-US" sz="2800" dirty="0">
                <a:latin typeface="Times New Roman" panose="02020603050405020304" pitchFamily="18" charset="0"/>
                <a:cs typeface="Times New Roman" panose="02020603050405020304" pitchFamily="18" charset="0"/>
              </a:rPr>
              <a:t>D</a:t>
            </a:r>
            <a:r>
              <a:rPr lang="en-US" sz="2800" dirty="0" smtClean="0">
                <a:latin typeface="Times New Roman" panose="02020603050405020304" pitchFamily="18" charset="0"/>
                <a:cs typeface="Times New Roman" panose="02020603050405020304" pitchFamily="18" charset="0"/>
              </a:rPr>
              <a:t>ifferent religions and races have high and low level of subjective wellbeing</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7879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Ethnicity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499"/>
            <a:ext cx="9144986" cy="4021587"/>
          </a:xfrm>
        </p:spPr>
        <p:txBody>
          <a:bodyPr>
            <a:noAutofit/>
          </a:bodyPr>
          <a:lstStyle/>
          <a:p>
            <a:r>
              <a:rPr lang="en-US" sz="2800" dirty="0">
                <a:latin typeface="Times New Roman" panose="02020603050405020304" pitchFamily="18" charset="0"/>
                <a:cs typeface="Times New Roman" panose="02020603050405020304" pitchFamily="18" charset="0"/>
              </a:rPr>
              <a:t>Ethnicity refers to a group of culturally related people (Ma, 2008</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They share similarities such as ancestors, language, culture and nation</a:t>
            </a:r>
          </a:p>
          <a:p>
            <a:r>
              <a:rPr lang="en-US" sz="2800" dirty="0" smtClean="0">
                <a:latin typeface="Times New Roman" panose="02020603050405020304" pitchFamily="18" charset="0"/>
                <a:cs typeface="Times New Roman" panose="02020603050405020304" pitchFamily="18" charset="0"/>
              </a:rPr>
              <a:t>The culture of a person may affect their subjective wellbeing</a:t>
            </a:r>
          </a:p>
          <a:p>
            <a:r>
              <a:rPr lang="en-US" sz="2800" dirty="0" smtClean="0">
                <a:latin typeface="Times New Roman" panose="02020603050405020304" pitchFamily="18" charset="0"/>
                <a:cs typeface="Times New Roman" panose="02020603050405020304" pitchFamily="18" charset="0"/>
              </a:rPr>
              <a:t>In male dominated cultures, females are have less subjective wellbeing</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2220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anose="02020603050405020304" pitchFamily="18" charset="0"/>
              </a:rPr>
              <a:t>Stigma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Stigma is discrimination </a:t>
            </a:r>
            <a:r>
              <a:rPr lang="en-US" sz="2800" dirty="0">
                <a:latin typeface="Times New Roman" panose="02020603050405020304" pitchFamily="18" charset="0"/>
                <a:cs typeface="Times New Roman" panose="02020603050405020304" pitchFamily="18" charset="0"/>
              </a:rPr>
              <a:t>against a person because of their distinguishable characteristics (Chi &amp; Zhao, 2014</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Stigma may be due to health, gender origin, race and intelligence</a:t>
            </a:r>
          </a:p>
          <a:p>
            <a:r>
              <a:rPr lang="en-US" sz="2800" dirty="0" smtClean="0">
                <a:latin typeface="Times New Roman" panose="02020603050405020304" pitchFamily="18" charset="0"/>
                <a:cs typeface="Times New Roman" panose="02020603050405020304" pitchFamily="18" charset="0"/>
              </a:rPr>
              <a:t>Stigma affects an individual negatively reducing their levels of subjective wellbeing</a:t>
            </a:r>
          </a:p>
          <a:p>
            <a:r>
              <a:rPr lang="en-US" sz="2800" dirty="0" smtClean="0">
                <a:latin typeface="Times New Roman" panose="02020603050405020304" pitchFamily="18" charset="0"/>
                <a:cs typeface="Times New Roman" panose="02020603050405020304" pitchFamily="18" charset="0"/>
              </a:rPr>
              <a:t>It leads to reduced self esteem and confidence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6159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499"/>
            <a:ext cx="8761413" cy="4021587"/>
          </a:xfrm>
        </p:spPr>
        <p:txBody>
          <a:bodyPr>
            <a:noAutofit/>
          </a:bodyPr>
          <a:lstStyle/>
          <a:p>
            <a:r>
              <a:rPr lang="en-US" sz="2800" dirty="0" smtClean="0">
                <a:latin typeface="Times New Roman" panose="02020603050405020304" pitchFamily="18" charset="0"/>
                <a:cs typeface="Times New Roman" panose="02020603050405020304" pitchFamily="18" charset="0"/>
              </a:rPr>
              <a:t>Subjective wellbeing is self evaluation of the individual’s </a:t>
            </a:r>
            <a:r>
              <a:rPr lang="en-US" sz="2800" dirty="0" smtClean="0">
                <a:latin typeface="Times New Roman" panose="02020603050405020304" pitchFamily="18" charset="0"/>
                <a:cs typeface="Times New Roman" panose="02020603050405020304" pitchFamily="18" charset="0"/>
              </a:rPr>
              <a:t>life</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Subjective wellbeing can be increased by the change of </a:t>
            </a:r>
            <a:r>
              <a:rPr lang="en-US" sz="2800" dirty="0" smtClean="0">
                <a:latin typeface="Times New Roman" panose="02020603050405020304" pitchFamily="18" charset="0"/>
                <a:cs typeface="Times New Roman" panose="02020603050405020304" pitchFamily="18" charset="0"/>
              </a:rPr>
              <a:t>lifestyle</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Anyone is capable of hiving high or low level of subjective </a:t>
            </a:r>
            <a:r>
              <a:rPr lang="en-US" sz="2800" dirty="0" smtClean="0">
                <a:latin typeface="Times New Roman" panose="02020603050405020304" pitchFamily="18" charset="0"/>
                <a:cs typeface="Times New Roman" panose="02020603050405020304" pitchFamily="18" charset="0"/>
              </a:rPr>
              <a:t>wellbeing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Most factors leading to low subjective wellbeing are out of the individual’s </a:t>
            </a:r>
            <a:r>
              <a:rPr lang="en-US" sz="2800" dirty="0" smtClean="0">
                <a:latin typeface="Times New Roman" panose="02020603050405020304" pitchFamily="18" charset="0"/>
                <a:cs typeface="Times New Roman" panose="02020603050405020304" pitchFamily="18" charset="0"/>
              </a:rPr>
              <a:t>wellbeing</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9895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marL="0" indent="0">
              <a:buNone/>
            </a:pPr>
            <a:r>
              <a:rPr lang="en-US" sz="2800" dirty="0">
                <a:latin typeface="Times New Roman" panose="02020603050405020304" pitchFamily="18" charset="0"/>
                <a:cs typeface="Times New Roman" panose="02020603050405020304" pitchFamily="18" charset="0"/>
              </a:rPr>
              <a:t>Chi, P. L., Zhao, J., &amp; Zhao, G. (2014). Vicious Circle of </a:t>
            </a:r>
            <a:r>
              <a:rPr lang="en-US" sz="2800" dirty="0" smtClean="0">
                <a:latin typeface="Times New Roman" panose="02020603050405020304" pitchFamily="18" charset="0"/>
                <a:cs typeface="Times New Roman" panose="02020603050405020304" pitchFamily="18" charset="0"/>
              </a:rPr>
              <a:t>	Perceived </a:t>
            </a:r>
            <a:r>
              <a:rPr lang="en-US" sz="2800" dirty="0">
                <a:latin typeface="Times New Roman" panose="02020603050405020304" pitchFamily="18" charset="0"/>
                <a:cs typeface="Times New Roman" panose="02020603050405020304" pitchFamily="18" charset="0"/>
              </a:rPr>
              <a:t>Enacted Stigma and Depression symptoms </a:t>
            </a:r>
            <a:r>
              <a:rPr lang="en-US" sz="2800" dirty="0" smtClean="0">
                <a:latin typeface="Times New Roman" panose="02020603050405020304" pitchFamily="18" charset="0"/>
                <a:cs typeface="Times New Roman" panose="02020603050405020304" pitchFamily="18" charset="0"/>
              </a:rPr>
              <a:t>	Among </a:t>
            </a:r>
            <a:r>
              <a:rPr lang="en-US" sz="2800" dirty="0">
                <a:latin typeface="Times New Roman" panose="02020603050405020304" pitchFamily="18" charset="0"/>
                <a:cs typeface="Times New Roman" panose="02020603050405020304" pitchFamily="18" charset="0"/>
              </a:rPr>
              <a:t>children affected by HIV/AIDS in China. AIDS </a:t>
            </a:r>
            <a:r>
              <a:rPr lang="en-US" sz="2800" dirty="0" smtClean="0">
                <a:latin typeface="Times New Roman" panose="02020603050405020304" pitchFamily="18" charset="0"/>
                <a:cs typeface="Times New Roman" panose="02020603050405020304" pitchFamily="18" charset="0"/>
              </a:rPr>
              <a:t>	and </a:t>
            </a:r>
            <a:r>
              <a:rPr lang="en-US" sz="2800" dirty="0">
                <a:latin typeface="Times New Roman" panose="02020603050405020304" pitchFamily="18" charset="0"/>
                <a:cs typeface="Times New Roman" panose="02020603050405020304" pitchFamily="18" charset="0"/>
              </a:rPr>
              <a:t>Behavior; New York vol. 18, </a:t>
            </a:r>
            <a:r>
              <a:rPr lang="en-US" sz="2800" dirty="0" err="1">
                <a:latin typeface="Times New Roman" panose="02020603050405020304" pitchFamily="18" charset="0"/>
                <a:cs typeface="Times New Roman" panose="02020603050405020304" pitchFamily="18" charset="0"/>
              </a:rPr>
              <a:t>Iss</a:t>
            </a:r>
            <a:r>
              <a:rPr lang="en-US" sz="2800" dirty="0">
                <a:latin typeface="Times New Roman" panose="02020603050405020304" pitchFamily="18" charset="0"/>
                <a:cs typeface="Times New Roman" panose="02020603050405020304" pitchFamily="18" charset="0"/>
              </a:rPr>
              <a:t>. 6, </a:t>
            </a:r>
            <a:r>
              <a:rPr lang="en-US" sz="2800" dirty="0" smtClean="0">
                <a:latin typeface="Times New Roman" panose="02020603050405020304" pitchFamily="18" charset="0"/>
                <a:cs typeface="Times New Roman" panose="02020603050405020304" pitchFamily="18" charset="0"/>
              </a:rPr>
              <a:t>1052-1062</a:t>
            </a:r>
          </a:p>
          <a:p>
            <a:pPr marL="0" indent="0">
              <a:buNone/>
            </a:pPr>
            <a:r>
              <a:rPr lang="en-US" sz="2800" dirty="0" err="1" smtClean="0">
                <a:latin typeface="Times New Roman" panose="02020603050405020304" pitchFamily="18" charset="0"/>
                <a:cs typeface="Times New Roman" panose="02020603050405020304" pitchFamily="18" charset="0"/>
              </a:rPr>
              <a:t>Gutman</a:t>
            </a:r>
            <a:r>
              <a:rPr lang="en-US" sz="2800" dirty="0">
                <a:latin typeface="Times New Roman" panose="02020603050405020304" pitchFamily="18" charset="0"/>
                <a:cs typeface="Times New Roman" panose="02020603050405020304" pitchFamily="18" charset="0"/>
              </a:rPr>
              <a:t>, S. A., &amp; Raphael- Greenfield, E. (2014). Five </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Yeras</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of Mental Health in the American Journal of </a:t>
            </a:r>
            <a:r>
              <a:rPr lang="en-US" sz="2800" dirty="0" smtClean="0">
                <a:latin typeface="Times New Roman" panose="02020603050405020304" pitchFamily="18" charset="0"/>
                <a:cs typeface="Times New Roman" panose="02020603050405020304" pitchFamily="18" charset="0"/>
              </a:rPr>
              <a:t>	Occupation</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The American Journal of Occupational </a:t>
            </a:r>
            <a:r>
              <a:rPr lang="en-US" sz="2800" i="1" dirty="0" smtClean="0">
                <a:latin typeface="Times New Roman" panose="02020603050405020304" pitchFamily="18" charset="0"/>
                <a:cs typeface="Times New Roman" panose="02020603050405020304" pitchFamily="18" charset="0"/>
              </a:rPr>
              <a:t>	Therapy</a:t>
            </a:r>
            <a:r>
              <a:rPr lang="en-US" sz="2800" i="1" dirty="0">
                <a:latin typeface="Times New Roman" panose="02020603050405020304" pitchFamily="18" charset="0"/>
                <a:cs typeface="Times New Roman" panose="02020603050405020304" pitchFamily="18" charset="0"/>
              </a:rPr>
              <a:t>; Bethsaida vol. 68, </a:t>
            </a:r>
            <a:r>
              <a:rPr lang="en-US" sz="2800" i="1" dirty="0" err="1">
                <a:latin typeface="Times New Roman" panose="02020603050405020304" pitchFamily="18" charset="0"/>
                <a:cs typeface="Times New Roman" panose="02020603050405020304" pitchFamily="18" charset="0"/>
              </a:rPr>
              <a:t>Iss</a:t>
            </a:r>
            <a:r>
              <a:rPr lang="en-US" sz="2800" i="1" dirty="0">
                <a:latin typeface="Times New Roman" panose="02020603050405020304" pitchFamily="18" charset="0"/>
                <a:cs typeface="Times New Roman" panose="02020603050405020304" pitchFamily="18" charset="0"/>
              </a:rPr>
              <a:t>. 1</a:t>
            </a:r>
            <a:r>
              <a:rPr lang="en-US" sz="2800" dirty="0">
                <a:latin typeface="Times New Roman" panose="02020603050405020304" pitchFamily="18" charset="0"/>
                <a:cs typeface="Times New Roman" panose="02020603050405020304" pitchFamily="18" charset="0"/>
              </a:rPr>
              <a:t>, 21-36</a:t>
            </a:r>
            <a:r>
              <a:rPr lang="en-US" sz="2800" dirty="0" smtClean="0">
                <a:latin typeface="Times New Roman" panose="02020603050405020304" pitchFamily="18" charset="0"/>
                <a:cs typeface="Times New Roman" panose="02020603050405020304" pitchFamily="18" charset="0"/>
              </a:rPr>
              <a:t>.</a:t>
            </a:r>
          </a:p>
          <a:p>
            <a:pPr marL="0" indent="0">
              <a:buNone/>
            </a:pP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22297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References (continued)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indent="0">
              <a:lnSpc>
                <a:spcPct val="120000"/>
              </a:lnSpc>
              <a:buNone/>
            </a:pPr>
            <a:r>
              <a:rPr lang="x-none" sz="2800">
                <a:latin typeface="Times New Roman" panose="02020603050405020304" pitchFamily="18" charset="0"/>
                <a:cs typeface="Times New Roman" panose="02020603050405020304" pitchFamily="18" charset="0"/>
              </a:rPr>
              <a:t>Newman, D. b., &amp; Tay, L. (2014). leisure and subjective </a:t>
            </a:r>
            <a:r>
              <a:rPr lang="en-US" sz="2800" dirty="0" smtClean="0">
                <a:latin typeface="Times New Roman" panose="02020603050405020304" pitchFamily="18" charset="0"/>
                <a:cs typeface="Times New Roman" panose="02020603050405020304" pitchFamily="18" charset="0"/>
              </a:rPr>
              <a:t>	</a:t>
            </a:r>
            <a:r>
              <a:rPr lang="x-none" sz="2800" smtClean="0">
                <a:latin typeface="Times New Roman" panose="02020603050405020304" pitchFamily="18" charset="0"/>
                <a:cs typeface="Times New Roman" panose="02020603050405020304" pitchFamily="18" charset="0"/>
              </a:rPr>
              <a:t>wellbeing</a:t>
            </a:r>
            <a:r>
              <a:rPr lang="x-none" sz="2800">
                <a:latin typeface="Times New Roman" panose="02020603050405020304" pitchFamily="18" charset="0"/>
                <a:cs typeface="Times New Roman" panose="02020603050405020304" pitchFamily="18" charset="0"/>
              </a:rPr>
              <a:t>: A model of Physycological Mechanisims as </a:t>
            </a:r>
            <a:r>
              <a:rPr lang="en-US" sz="2800" dirty="0" smtClean="0">
                <a:latin typeface="Times New Roman" panose="02020603050405020304" pitchFamily="18" charset="0"/>
                <a:cs typeface="Times New Roman" panose="02020603050405020304" pitchFamily="18" charset="0"/>
              </a:rPr>
              <a:t>	</a:t>
            </a:r>
            <a:r>
              <a:rPr lang="x-none" sz="2800" smtClean="0">
                <a:latin typeface="Times New Roman" panose="02020603050405020304" pitchFamily="18" charset="0"/>
                <a:cs typeface="Times New Roman" panose="02020603050405020304" pitchFamily="18" charset="0"/>
              </a:rPr>
              <a:t>Mediating </a:t>
            </a:r>
            <a:r>
              <a:rPr lang="x-none" sz="2800">
                <a:latin typeface="Times New Roman" panose="02020603050405020304" pitchFamily="18" charset="0"/>
                <a:cs typeface="Times New Roman" panose="02020603050405020304" pitchFamily="18" charset="0"/>
              </a:rPr>
              <a:t>Factors. </a:t>
            </a:r>
            <a:r>
              <a:rPr lang="x-none" sz="2800" i="1">
                <a:latin typeface="Times New Roman" panose="02020603050405020304" pitchFamily="18" charset="0"/>
                <a:cs typeface="Times New Roman" panose="02020603050405020304" pitchFamily="18" charset="0"/>
              </a:rPr>
              <a:t>Journal of Business Studies</a:t>
            </a:r>
            <a:r>
              <a:rPr lang="x-none" sz="2800">
                <a:latin typeface="Times New Roman" panose="02020603050405020304" pitchFamily="18" charset="0"/>
                <a:cs typeface="Times New Roman" panose="02020603050405020304" pitchFamily="18" charset="0"/>
              </a:rPr>
              <a:t>, 555-578</a:t>
            </a:r>
            <a:r>
              <a:rPr lang="x-none" sz="2800" smtClean="0">
                <a:latin typeface="Times New Roman" panose="02020603050405020304" pitchFamily="18" charset="0"/>
                <a:cs typeface="Times New Roman" panose="02020603050405020304" pitchFamily="18" charset="0"/>
              </a:rPr>
              <a:t>.</a:t>
            </a:r>
            <a:endParaRPr lang="en-US" dirty="0">
              <a:latin typeface="Times New Roman" pitchFamily="18" charset="0"/>
              <a:cs typeface="Times New Roman" pitchFamily="18" charset="0"/>
            </a:endParaRPr>
          </a:p>
          <a:p>
            <a:pPr marL="0" indent="0">
              <a:lnSpc>
                <a:spcPct val="120000"/>
              </a:lnSpc>
              <a:buNone/>
            </a:pPr>
            <a:r>
              <a:rPr lang="en-US" sz="2800" dirty="0">
                <a:latin typeface="Times New Roman" panose="02020603050405020304" pitchFamily="18" charset="0"/>
                <a:cs typeface="Times New Roman" panose="02020603050405020304" pitchFamily="18" charset="0"/>
              </a:rPr>
              <a:t>Ma, S. (2008). Paternal Race / Ethnicity and birth </a:t>
            </a:r>
            <a:r>
              <a:rPr lang="en-US" sz="2800" dirty="0" smtClean="0">
                <a:latin typeface="Times New Roman" panose="02020603050405020304" pitchFamily="18" charset="0"/>
                <a:cs typeface="Times New Roman" panose="02020603050405020304" pitchFamily="18" charset="0"/>
              </a:rPr>
              <a:t>	Outcomes</a:t>
            </a:r>
            <a:r>
              <a:rPr lang="en-US" sz="2800" dirty="0">
                <a:latin typeface="Times New Roman" panose="02020603050405020304" pitchFamily="18" charset="0"/>
                <a:cs typeface="Times New Roman" panose="02020603050405020304" pitchFamily="18" charset="0"/>
              </a:rPr>
              <a:t>. American Journal of Public Health </a:t>
            </a:r>
            <a:r>
              <a:rPr lang="en-US" sz="2800" dirty="0" smtClean="0">
                <a:latin typeface="Times New Roman" panose="02020603050405020304" pitchFamily="18" charset="0"/>
                <a:cs typeface="Times New Roman" panose="02020603050405020304" pitchFamily="18" charset="0"/>
              </a:rPr>
              <a:t>	Washington </a:t>
            </a:r>
            <a:r>
              <a:rPr lang="en-US" sz="2800" dirty="0">
                <a:latin typeface="Times New Roman" panose="02020603050405020304" pitchFamily="18" charset="0"/>
                <a:cs typeface="Times New Roman" panose="02020603050405020304" pitchFamily="18" charset="0"/>
              </a:rPr>
              <a:t>vol</a:t>
            </a:r>
            <a:r>
              <a:rPr lang="en-US" sz="2800" dirty="0" smtClean="0">
                <a:latin typeface="Times New Roman" panose="02020603050405020304" pitchFamily="18" charset="0"/>
                <a:cs typeface="Times New Roman" panose="02020603050405020304" pitchFamily="18" charset="0"/>
              </a:rPr>
              <a:t>. 98</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Iss</a:t>
            </a:r>
            <a:r>
              <a:rPr lang="en-US" sz="2800" dirty="0">
                <a:latin typeface="Times New Roman" panose="02020603050405020304" pitchFamily="18" charset="0"/>
                <a:cs typeface="Times New Roman" panose="02020603050405020304" pitchFamily="18" charset="0"/>
              </a:rPr>
              <a:t>. 12, 2285-2292.</a:t>
            </a:r>
          </a:p>
          <a:p>
            <a:pPr>
              <a:lnSpc>
                <a:spcPct val="120000"/>
              </a:lnSpc>
            </a:pPr>
            <a:endParaRPr lang="en-US" dirty="0">
              <a:latin typeface="Times New Roman" pitchFamily="18" charset="0"/>
              <a:cs typeface="Times New Roman" pitchFamily="18" charset="0"/>
            </a:endParaRPr>
          </a:p>
          <a:p>
            <a:pPr>
              <a:lnSpc>
                <a:spcPct val="120000"/>
              </a:lnSpc>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661097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References (continued)</a:t>
            </a:r>
          </a:p>
        </p:txBody>
      </p:sp>
      <p:sp>
        <p:nvSpPr>
          <p:cNvPr id="3" name="Content Placeholder 2"/>
          <p:cNvSpPr>
            <a:spLocks noGrp="1"/>
          </p:cNvSpPr>
          <p:nvPr>
            <p:ph idx="1"/>
          </p:nvPr>
        </p:nvSpPr>
        <p:spPr/>
        <p:txBody>
          <a:bodyPr>
            <a:normAutofit/>
          </a:bodyPr>
          <a:lstStyle/>
          <a:p>
            <a:pPr marL="0" indent="0">
              <a:buNone/>
            </a:pPr>
            <a:r>
              <a:rPr lang="en-US" sz="2800" dirty="0">
                <a:latin typeface="Times New Roman" panose="02020603050405020304" pitchFamily="18" charset="0"/>
                <a:cs typeface="Times New Roman" panose="02020603050405020304" pitchFamily="18" charset="0"/>
              </a:rPr>
              <a:t>Zhu, Y. P., Liu, C. R., </a:t>
            </a:r>
            <a:r>
              <a:rPr lang="en-US" sz="2800" dirty="0" err="1">
                <a:latin typeface="Times New Roman" panose="02020603050405020304" pitchFamily="18" charset="0"/>
                <a:cs typeface="Times New Roman" panose="02020603050405020304" pitchFamily="18" charset="0"/>
              </a:rPr>
              <a:t>Bingmei</a:t>
            </a:r>
            <a:r>
              <a:rPr lang="en-US" sz="2800" dirty="0">
                <a:latin typeface="Times New Roman" panose="02020603050405020304" pitchFamily="18" charset="0"/>
                <a:cs typeface="Times New Roman" panose="02020603050405020304" pitchFamily="18" charset="0"/>
              </a:rPr>
              <a:t>, R., &amp; Zhao, L. R. (2015). </a:t>
            </a:r>
            <a:r>
              <a:rPr lang="en-US" sz="2800" dirty="0" smtClean="0">
                <a:latin typeface="Times New Roman" panose="02020603050405020304" pitchFamily="18" charset="0"/>
                <a:cs typeface="Times New Roman" panose="02020603050405020304" pitchFamily="18" charset="0"/>
              </a:rPr>
              <a:t>	the </a:t>
            </a:r>
            <a:r>
              <a:rPr lang="en-US" sz="2800" dirty="0">
                <a:latin typeface="Times New Roman" panose="02020603050405020304" pitchFamily="18" charset="0"/>
                <a:cs typeface="Times New Roman" panose="02020603050405020304" pitchFamily="18" charset="0"/>
              </a:rPr>
              <a:t>Impact of Intelligence on work 	Engagement of </a:t>
            </a:r>
            <a:r>
              <a:rPr lang="en-US" sz="2800" dirty="0" smtClean="0">
                <a:latin typeface="Times New Roman" panose="02020603050405020304" pitchFamily="18" charset="0"/>
                <a:cs typeface="Times New Roman" panose="02020603050405020304" pitchFamily="18" charset="0"/>
              </a:rPr>
              <a:t>	Registered</a:t>
            </a:r>
            <a:r>
              <a:rPr lang="en-US" sz="2800" dirty="0">
                <a:latin typeface="Times New Roman" panose="02020603050405020304" pitchFamily="18" charset="0"/>
                <a:cs typeface="Times New Roman" panose="02020603050405020304" pitchFamily="18" charset="0"/>
              </a:rPr>
              <a:t>. Journal of Clinical Nursing, 15-16.</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67639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263</TotalTime>
  <Words>1781</Words>
  <Application>Microsoft Office PowerPoint</Application>
  <PresentationFormat>Custom</PresentationFormat>
  <Paragraphs>85</Paragraphs>
  <Slides>14</Slides>
  <Notes>11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Ion Boardroom</vt:lpstr>
      <vt:lpstr>Subjective Wellbeing</vt:lpstr>
      <vt:lpstr>Introduction </vt:lpstr>
      <vt:lpstr>Subjective Wellbeing</vt:lpstr>
      <vt:lpstr>Subjective Wellbeing</vt:lpstr>
      <vt:lpstr>Concept of Subjective Wellbeing</vt:lpstr>
      <vt:lpstr>Physical and Mental Health</vt:lpstr>
      <vt:lpstr>Work Intelligence</vt:lpstr>
      <vt:lpstr>Religion and Race</vt:lpstr>
      <vt:lpstr>Ethnicity </vt:lpstr>
      <vt:lpstr>Stigma </vt:lpstr>
      <vt:lpstr>Conclusion </vt:lpstr>
      <vt:lpstr>References</vt:lpstr>
      <vt:lpstr>References (continued)</vt:lpstr>
      <vt:lpstr>References (continued)</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Subjective Wellbeing</dc:title>
  <dc:creator>Kennedy Njoroge</dc:creator>
  <cp:lastModifiedBy>User</cp:lastModifiedBy>
  <cp:revision>56</cp:revision>
  <dcterms:created xsi:type="dcterms:W3CDTF">2019-04-14T09:52:25Z</dcterms:created>
  <dcterms:modified xsi:type="dcterms:W3CDTF">2019-04-14T17:57:45Z</dcterms:modified>
</cp:coreProperties>
</file>